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97F5434-3101-4CD0-B736-316C0E34176A}">
  <a:tblStyle styleId="{B97F5434-3101-4CD0-B736-316C0E34176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162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presProps" Target="presProps.xml" /><Relationship Id="rId5" Type="http://schemas.openxmlformats.org/officeDocument/2006/relationships/slide" Target="slides/slide4.xml" /><Relationship Id="rId10" Type="http://schemas.openxmlformats.org/officeDocument/2006/relationships/notesMaster" Target="notesMasters/notesMaster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ableStyles" Target="tableStyle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8dafae189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8dafae189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8dafae1893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8dafae1893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28dafae1893_4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28dafae1893_4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8dafae1893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28dafae1893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8dafae1893_4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28dafae1893_4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8db0ef4f2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28db0ef4f2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28db0ef4f26_1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28db0ef4f26_1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3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 /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3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3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 /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3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3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 /><Relationship Id="rId1" Type="http://schemas.openxmlformats.org/officeDocument/2006/relationships/slideLayout" Target="../slideLayouts/slideLayout3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 /><Relationship Id="rId2" Type="http://schemas.openxmlformats.org/officeDocument/2006/relationships/notesSlide" Target="../notesSlides/notesSlide8.xml" /><Relationship Id="rId1" Type="http://schemas.openxmlformats.org/officeDocument/2006/relationships/slideLayout" Target="../slideLayouts/slideLayout3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566851" y="435400"/>
            <a:ext cx="7912500" cy="165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Inclusion,tolerance and diversity in school 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566850" y="2095000"/>
            <a:ext cx="8010300" cy="4914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>
                <a:solidFill>
                  <a:srgbClr val="000000"/>
                </a:solidFill>
              </a:rPr>
              <a:t>Age</a:t>
            </a:r>
            <a:r>
              <a:rPr lang="sv">
                <a:solidFill>
                  <a:schemeClr val="dk1"/>
                </a:solidFill>
              </a:rPr>
              <a:t>: 16-19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27575" y="2753625"/>
            <a:ext cx="4447599" cy="22523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D1DC"/>
        </a:solid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sv" sz="3420">
                <a:latin typeface="Times"/>
                <a:ea typeface="Times"/>
                <a:cs typeface="Times"/>
                <a:sym typeface="Times"/>
              </a:rPr>
              <a:t>Inclusion and tolerance</a:t>
            </a:r>
            <a:endParaRPr sz="3420"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832300" cy="386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SzPts val="2500"/>
              <a:buChar char="-"/>
            </a:pPr>
            <a:r>
              <a:rPr lang="sv" sz="2500"/>
              <a:t>Respect for each other.</a:t>
            </a:r>
            <a:endParaRPr sz="2500"/>
          </a:p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SzPts val="2500"/>
              <a:buChar char="-"/>
            </a:pPr>
            <a:r>
              <a:rPr lang="sv" sz="2500"/>
              <a:t>Every student has the same value. </a:t>
            </a:r>
            <a:endParaRPr sz="2500"/>
          </a:p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SzPts val="2500"/>
              <a:buChar char="-"/>
            </a:pPr>
            <a:r>
              <a:rPr lang="sv" sz="2500"/>
              <a:t>Everybody has the right to go to school. </a:t>
            </a:r>
            <a:endParaRPr sz="2500"/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40500" y="2712925"/>
            <a:ext cx="3240627" cy="2243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E2F3"/>
        </a:solid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sv" sz="4220">
                <a:latin typeface="Times"/>
                <a:ea typeface="Times"/>
                <a:cs typeface="Times"/>
                <a:sym typeface="Times"/>
              </a:rPr>
              <a:t>Diversity</a:t>
            </a:r>
            <a:endParaRPr sz="4220">
              <a:latin typeface="Times"/>
              <a:ea typeface="Times"/>
              <a:cs typeface="Times"/>
              <a:sym typeface="Time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endParaRPr sz="4220"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69" name="Google Shape;69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sv" sz="2400"/>
              <a:t>People with different ancestry get to know each other.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sv" sz="2400"/>
              <a:t>can be divided into genders, age groups, religion, ethnicity, social status, culture, background</a:t>
            </a:r>
            <a:endParaRPr sz="2400"/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26750" y="2784425"/>
            <a:ext cx="3617249" cy="23590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CCCC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sv" sz="4511">
                <a:latin typeface="Times"/>
                <a:ea typeface="Times"/>
                <a:cs typeface="Times"/>
                <a:sym typeface="Times"/>
              </a:rPr>
              <a:t>What are we already doing? </a:t>
            </a:r>
            <a:endParaRPr sz="4511"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>
            <a:off x="311700" y="1352975"/>
            <a:ext cx="4392000" cy="315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sz="2200" u="sng"/>
              <a:t>Swedish School</a:t>
            </a:r>
            <a:r>
              <a:rPr lang="sv" sz="2200"/>
              <a:t>:</a:t>
            </a:r>
            <a:endParaRPr sz="2200"/>
          </a:p>
          <a:p>
            <a:pPr marL="457200" lvl="0" indent="-347345" algn="l" rtl="0">
              <a:spcBef>
                <a:spcPts val="1200"/>
              </a:spcBef>
              <a:spcAft>
                <a:spcPts val="0"/>
              </a:spcAft>
              <a:buSzPct val="100000"/>
              <a:buChar char="-"/>
            </a:pPr>
            <a:r>
              <a:rPr lang="sv" sz="2200"/>
              <a:t>Individual schedules, meeting different students</a:t>
            </a:r>
            <a:endParaRPr sz="2200"/>
          </a:p>
          <a:p>
            <a:pPr marL="457200" lvl="0" indent="-347345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sv" sz="2200"/>
              <a:t>Student union with upcoming events for example chess tournaments, table tennis and movie nights</a:t>
            </a:r>
            <a:endParaRPr sz="2200"/>
          </a:p>
          <a:p>
            <a:pPr marL="457200" lvl="0" indent="-347345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sv" sz="2200"/>
              <a:t>Studentparties</a:t>
            </a:r>
            <a:endParaRPr sz="2200"/>
          </a:p>
          <a:p>
            <a:pPr marL="457200" lvl="0" indent="-347345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sv" sz="2200"/>
              <a:t>Pointhunting</a:t>
            </a:r>
            <a:endParaRPr sz="2200"/>
          </a:p>
          <a:p>
            <a:pPr marL="457200" lvl="0" indent="-347345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sv" sz="2200"/>
              <a:t>exchanges to different schools </a:t>
            </a:r>
            <a:endParaRPr sz="2200"/>
          </a:p>
        </p:txBody>
      </p:sp>
      <p:sp>
        <p:nvSpPr>
          <p:cNvPr id="77" name="Google Shape;77;p16"/>
          <p:cNvSpPr txBox="1"/>
          <p:nvPr/>
        </p:nvSpPr>
        <p:spPr>
          <a:xfrm>
            <a:off x="4911275" y="1352975"/>
            <a:ext cx="3921000" cy="322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sz="1900" u="sng">
                <a:solidFill>
                  <a:schemeClr val="dk2"/>
                </a:solidFill>
              </a:rPr>
              <a:t>Europaschule</a:t>
            </a:r>
            <a:r>
              <a:rPr lang="sv" sz="1900">
                <a:solidFill>
                  <a:schemeClr val="dk2"/>
                </a:solidFill>
              </a:rPr>
              <a:t>:</a:t>
            </a:r>
            <a:endParaRPr sz="19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2"/>
              </a:solidFill>
            </a:endParaRPr>
          </a:p>
          <a:p>
            <a:pPr marL="457200" lvl="0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-"/>
            </a:pPr>
            <a:r>
              <a:rPr lang="sv" sz="1900">
                <a:solidFill>
                  <a:schemeClr val="dk2"/>
                </a:solidFill>
              </a:rPr>
              <a:t>The older ones are teaching younger students</a:t>
            </a:r>
            <a:endParaRPr sz="1900">
              <a:solidFill>
                <a:schemeClr val="dk2"/>
              </a:solidFill>
            </a:endParaRPr>
          </a:p>
          <a:p>
            <a:pPr marL="457200" lvl="0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-"/>
            </a:pPr>
            <a:r>
              <a:rPr lang="sv" sz="1900">
                <a:solidFill>
                  <a:schemeClr val="dk2"/>
                </a:solidFill>
              </a:rPr>
              <a:t>Individual schedules, meeting different students </a:t>
            </a:r>
            <a:endParaRPr sz="1900">
              <a:solidFill>
                <a:schemeClr val="dk2"/>
              </a:solidFill>
            </a:endParaRPr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-"/>
            </a:pPr>
            <a:r>
              <a:rPr lang="sv" sz="1900">
                <a:solidFill>
                  <a:schemeClr val="dk2"/>
                </a:solidFill>
              </a:rPr>
              <a:t>exchanges to different schools</a:t>
            </a:r>
            <a:r>
              <a:rPr lang="sv" sz="2000">
                <a:solidFill>
                  <a:schemeClr val="dk2"/>
                </a:solidFill>
              </a:rPr>
              <a:t> </a:t>
            </a:r>
            <a:endParaRPr sz="20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sv" sz="4520">
                <a:latin typeface="Times"/>
                <a:ea typeface="Times"/>
                <a:cs typeface="Times"/>
                <a:sym typeface="Times"/>
              </a:rPr>
              <a:t>What should we do to improve this?</a:t>
            </a:r>
            <a:endParaRPr sz="4520"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83" name="Google Shape;83;p17"/>
          <p:cNvSpPr txBox="1">
            <a:spLocks noGrp="1"/>
          </p:cNvSpPr>
          <p:nvPr>
            <p:ph type="body" idx="1"/>
          </p:nvPr>
        </p:nvSpPr>
        <p:spPr>
          <a:xfrm>
            <a:off x="447842" y="1335212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sv" sz="2400"/>
              <a:t>Mix the ages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sv" sz="2400"/>
              <a:t>events more often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sv" sz="2400"/>
              <a:t>offer after school activities</a:t>
            </a:r>
            <a:endParaRPr sz="2400"/>
          </a:p>
          <a:p>
            <a:pPr marL="4572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2400"/>
          </a:p>
        </p:txBody>
      </p:sp>
      <p:pic>
        <p:nvPicPr>
          <p:cNvPr id="84" name="Google Shape;8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10375" y="2643331"/>
            <a:ext cx="4933625" cy="2108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EAD3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>
            <a:spLocks noGrp="1"/>
          </p:cNvSpPr>
          <p:nvPr>
            <p:ph type="title"/>
          </p:nvPr>
        </p:nvSpPr>
        <p:spPr>
          <a:xfrm>
            <a:off x="207950" y="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sv" sz="4511">
                <a:latin typeface="Times"/>
                <a:ea typeface="Times"/>
                <a:cs typeface="Times"/>
                <a:sym typeface="Times"/>
              </a:rPr>
              <a:t>Program </a:t>
            </a:r>
            <a:endParaRPr sz="4511">
              <a:latin typeface="Times"/>
              <a:ea typeface="Times"/>
              <a:cs typeface="Times"/>
              <a:sym typeface="Times"/>
            </a:endParaRPr>
          </a:p>
        </p:txBody>
      </p:sp>
      <p:graphicFrame>
        <p:nvGraphicFramePr>
          <p:cNvPr id="90" name="Google Shape;90;p18"/>
          <p:cNvGraphicFramePr/>
          <p:nvPr/>
        </p:nvGraphicFramePr>
        <p:xfrm>
          <a:off x="628325" y="664075"/>
          <a:ext cx="7887350" cy="4174675"/>
        </p:xfrm>
        <a:graphic>
          <a:graphicData uri="http://schemas.openxmlformats.org/drawingml/2006/table">
            <a:tbl>
              <a:tblPr>
                <a:noFill/>
                <a:tableStyleId>{B97F5434-3101-4CD0-B736-316C0E34176A}</a:tableStyleId>
              </a:tblPr>
              <a:tblGrid>
                <a:gridCol w="879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7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0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73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73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355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">
                          <a:latin typeface="Times"/>
                          <a:ea typeface="Times"/>
                          <a:cs typeface="Times"/>
                          <a:sym typeface="Times"/>
                        </a:rPr>
                        <a:t>Week</a:t>
                      </a:r>
                      <a:endParaRPr>
                        <a:latin typeface="Times"/>
                        <a:ea typeface="Times"/>
                        <a:cs typeface="Times"/>
                        <a:sym typeface="Time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"/>
                        <a:t>Monday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"/>
                        <a:t>Tuesday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"/>
                        <a:t>Wednesday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"/>
                        <a:t>Thursday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"/>
                        <a:t>Friday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50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"/>
                        <a:t>1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"/>
                        <a:t>start of pointhunt 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"/>
                        <a:t>Badminton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"/>
                        <a:t>for everyone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"/>
                        <a:t>16 o’ clock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50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"/>
                        <a:t>2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"/>
                        <a:t>Table tennis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"/>
                        <a:t>for everyone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"/>
                        <a:t>16 o’clock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3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"/>
                        <a:t>3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"/>
                        <a:t>book club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"/>
                        <a:t>mabye 18 o’ clock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"/>
                        <a:t>(once a month)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"/>
                        <a:t>(age 16-19)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"/>
                        <a:t>Movie Night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"/>
                        <a:t>19 o’clock (once a month)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70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"/>
                        <a:t>4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"/>
                        <a:t>Art gallery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"/>
                        <a:t>handing in entries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"/>
                        <a:t>end of pointhunt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sv" sz="4520">
                <a:latin typeface="Times"/>
                <a:ea typeface="Times"/>
                <a:cs typeface="Times"/>
                <a:sym typeface="Times"/>
              </a:rPr>
              <a:t>Conclusion</a:t>
            </a:r>
            <a:endParaRPr sz="4520"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96" name="Google Shape;96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  <a:p>
            <a:pPr marL="457200" lvl="0" indent="-381000" algn="l" rtl="0">
              <a:spcBef>
                <a:spcPts val="1200"/>
              </a:spcBef>
              <a:spcAft>
                <a:spcPts val="0"/>
              </a:spcAft>
              <a:buSzPts val="2400"/>
              <a:buChar char="-"/>
            </a:pPr>
            <a:r>
              <a:rPr lang="sv" sz="2400" dirty="0"/>
              <a:t>german schools can learn from swedish schools </a:t>
            </a:r>
            <a:r>
              <a:rPr lang="de-DE" sz="2400" dirty="0" err="1"/>
              <a:t>if</a:t>
            </a:r>
            <a:r>
              <a:rPr lang="sv" sz="2400" dirty="0"/>
              <a:t> we</a:t>
            </a:r>
            <a:r>
              <a:rPr lang="de-DE" sz="2400" dirty="0"/>
              <a:t> </a:t>
            </a:r>
            <a:r>
              <a:rPr lang="de-DE" sz="2400" dirty="0" err="1"/>
              <a:t>take</a:t>
            </a:r>
            <a:r>
              <a:rPr lang="de-DE" sz="2400" dirty="0"/>
              <a:t> a </a:t>
            </a:r>
            <a:r>
              <a:rPr lang="sv" sz="2400" dirty="0"/>
              <a:t> look at the freetime activities</a:t>
            </a:r>
            <a:endParaRPr sz="2400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sv" sz="2400" dirty="0"/>
              <a:t>Maybe invent a student union</a:t>
            </a:r>
            <a:endParaRPr sz="2400" dirty="0"/>
          </a:p>
          <a:p>
            <a:pPr marL="4572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Google Shape;101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52525" y="2"/>
            <a:ext cx="3838950" cy="3819751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20"/>
          <p:cNvSpPr txBox="1"/>
          <p:nvPr/>
        </p:nvSpPr>
        <p:spPr>
          <a:xfrm>
            <a:off x="597300" y="4463400"/>
            <a:ext cx="8253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182880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Tammo,Stina,Rebekka,Melissa,Olivia,Klara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Bildschirmpräsentation (16:9)</PresentationFormat>
  <Slides>8</Slides>
  <Notes>8</Notes>
  <HiddenSlides>0</HiddenSlide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Simple Light</vt:lpstr>
      <vt:lpstr>Inclusion,tolerance and diversity in school </vt:lpstr>
      <vt:lpstr>Inclusion and tolerance</vt:lpstr>
      <vt:lpstr>Diversity </vt:lpstr>
      <vt:lpstr>What are we already doing? </vt:lpstr>
      <vt:lpstr>What should we do to improve this?</vt:lpstr>
      <vt:lpstr>Program </vt:lpstr>
      <vt:lpstr>Conclusion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Inclusion,tolerance and diversity in school </dc:title>
  <cp:lastModifiedBy>Rebekka Kluth</cp:lastModifiedBy>
  <cp:revision>1</cp:revision>
  <dcterms:modified xsi:type="dcterms:W3CDTF">2023-09-21T06:49:45Z</dcterms:modified>
</cp:coreProperties>
</file>